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61" r:id="rId4"/>
    <p:sldId id="258" r:id="rId5"/>
    <p:sldId id="260" r:id="rId6"/>
    <p:sldId id="263" r:id="rId7"/>
    <p:sldId id="262" r:id="rId8"/>
    <p:sldId id="265" r:id="rId9"/>
    <p:sldId id="266"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CC861-B526-4F4C-BB4A-044EE9A33D98}" type="datetimeFigureOut">
              <a:rPr lang="en-AU" smtClean="0"/>
              <a:t>29/12/2021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39BD6-EB29-4011-A62C-2CB7FEE68F3C}" type="slidenum">
              <a:rPr lang="en-AU" smtClean="0"/>
              <a:t>‹#›</a:t>
            </a:fld>
            <a:endParaRPr lang="en-AU"/>
          </a:p>
        </p:txBody>
      </p:sp>
    </p:spTree>
    <p:extLst>
      <p:ext uri="{BB962C8B-B14F-4D97-AF65-F5344CB8AC3E}">
        <p14:creationId xmlns:p14="http://schemas.microsoft.com/office/powerpoint/2010/main" val="135654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9452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0369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7765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93883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2032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6199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6521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5521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7640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8002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9448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12/29/2021</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1697332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hyperlink" Target="https://www.flickr.com/photos/145558967@N03/40419666643/"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www.flickr.com/photos/145558967@N03/4041966664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www.flickr.com/photos/145558967@N03/4041966664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lickr.com/photos/145558967@N03/40419666643/"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C37BE43-110C-4BB0-8B49-D8C368930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4750"/>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E9604-9CE1-4AA9-8698-0F73C35D44F4}"/>
              </a:ext>
            </a:extLst>
          </p:cNvPr>
          <p:cNvSpPr>
            <a:spLocks noGrp="1"/>
          </p:cNvSpPr>
          <p:nvPr>
            <p:ph type="ctrTitle"/>
          </p:nvPr>
        </p:nvSpPr>
        <p:spPr>
          <a:xfrm>
            <a:off x="1153460" y="4790895"/>
            <a:ext cx="9885081" cy="998522"/>
          </a:xfrm>
        </p:spPr>
        <p:txBody>
          <a:bodyPr>
            <a:normAutofit/>
          </a:bodyPr>
          <a:lstStyle/>
          <a:p>
            <a:r>
              <a:rPr lang="en-AU" sz="4000"/>
              <a:t>Crime in Victoria</a:t>
            </a:r>
          </a:p>
        </p:txBody>
      </p:sp>
      <p:sp>
        <p:nvSpPr>
          <p:cNvPr id="3" name="Subtitle 2">
            <a:extLst>
              <a:ext uri="{FF2B5EF4-FFF2-40B4-BE49-F238E27FC236}">
                <a16:creationId xmlns:a16="http://schemas.microsoft.com/office/drawing/2014/main" id="{BD20411F-4258-4EE5-A22E-75BF324EFA50}"/>
              </a:ext>
            </a:extLst>
          </p:cNvPr>
          <p:cNvSpPr>
            <a:spLocks noGrp="1"/>
          </p:cNvSpPr>
          <p:nvPr>
            <p:ph type="subTitle" idx="1"/>
          </p:nvPr>
        </p:nvSpPr>
        <p:spPr>
          <a:xfrm>
            <a:off x="3071906" y="5981700"/>
            <a:ext cx="6048188" cy="655793"/>
          </a:xfrm>
        </p:spPr>
        <p:txBody>
          <a:bodyPr>
            <a:normAutofit/>
          </a:bodyPr>
          <a:lstStyle/>
          <a:p>
            <a:r>
              <a:rPr lang="en-AU" sz="1200"/>
              <a:t>Latest CRIME STATISTICS</a:t>
            </a:r>
          </a:p>
        </p:txBody>
      </p:sp>
      <p:pic>
        <p:nvPicPr>
          <p:cNvPr id="1028" name="Picture 4" descr="See the source image">
            <a:extLst>
              <a:ext uri="{FF2B5EF4-FFF2-40B4-BE49-F238E27FC236}">
                <a16:creationId xmlns:a16="http://schemas.microsoft.com/office/drawing/2014/main" id="{9F0284A3-52E2-465E-9074-560E06AAE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81" r="12852" b="-1"/>
          <a:stretch/>
        </p:blipFill>
        <p:spPr bwMode="auto">
          <a:xfrm>
            <a:off x="-1418" y="-79792"/>
            <a:ext cx="6115364" cy="4350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ightimepic of victoria australia">
            <a:extLst>
              <a:ext uri="{FF2B5EF4-FFF2-40B4-BE49-F238E27FC236}">
                <a16:creationId xmlns:a16="http://schemas.microsoft.com/office/drawing/2014/main" id="{F608688F-3716-4C87-8DF7-60A1438584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 r="6753" b="1"/>
          <a:stretch/>
        </p:blipFill>
        <p:spPr bwMode="auto">
          <a:xfrm>
            <a:off x="6101403" y="-28033"/>
            <a:ext cx="6084998" cy="4350660"/>
          </a:xfrm>
          <a:prstGeom prst="rect">
            <a:avLst/>
          </a:prstGeom>
          <a:noFill/>
          <a:extLst>
            <a:ext uri="{909E8E84-426E-40DD-AFC4-6F175D3DCCD1}">
              <a14:hiddenFill xmlns:a14="http://schemas.microsoft.com/office/drawing/2010/main">
                <a:solidFill>
                  <a:srgbClr val="FFFFFF"/>
                </a:solidFill>
              </a14:hiddenFill>
            </a:ext>
          </a:extLst>
        </p:spPr>
      </p:pic>
      <p:grpSp>
        <p:nvGrpSpPr>
          <p:cNvPr id="200" name="Group 199">
            <a:extLst>
              <a:ext uri="{FF2B5EF4-FFF2-40B4-BE49-F238E27FC236}">
                <a16:creationId xmlns:a16="http://schemas.microsoft.com/office/drawing/2014/main" id="{5A9A51B5-7383-4F9E-B8A0-B893EA535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40419" cy="599027"/>
            <a:chOff x="5599" y="4035487"/>
            <a:chExt cx="12243348" cy="599027"/>
          </a:xfrm>
        </p:grpSpPr>
        <p:sp>
          <p:nvSpPr>
            <p:cNvPr id="201"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801324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872480" y="4460240"/>
            <a:ext cx="4683760" cy="1754326"/>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The Victoria Police Region breakdown shows most crimes are occurring in the North West Region</a:t>
            </a:r>
          </a:p>
          <a:p>
            <a:pPr marL="285750" indent="-285750">
              <a:buFont typeface="Arial" panose="020B0604020202020204" pitchFamily="34" charset="0"/>
              <a:buChar char="•"/>
            </a:pPr>
            <a:r>
              <a:rPr lang="en-AU" dirty="0"/>
              <a:t>In the following slide we will investigate the LGA ‘s of the North West Region.</a:t>
            </a:r>
          </a:p>
        </p:txBody>
      </p:sp>
      <p:pic>
        <p:nvPicPr>
          <p:cNvPr id="22" name="Picture 21">
            <a:extLst>
              <a:ext uri="{FF2B5EF4-FFF2-40B4-BE49-F238E27FC236}">
                <a16:creationId xmlns:a16="http://schemas.microsoft.com/office/drawing/2014/main" id="{A1924934-0FC0-489C-BAF0-326802D777F8}"/>
              </a:ext>
            </a:extLst>
          </p:cNvPr>
          <p:cNvPicPr>
            <a:picLocks noChangeAspect="1"/>
          </p:cNvPicPr>
          <p:nvPr/>
        </p:nvPicPr>
        <p:blipFill>
          <a:blip r:embed="rId2"/>
          <a:stretch>
            <a:fillRect/>
          </a:stretch>
        </p:blipFill>
        <p:spPr>
          <a:xfrm>
            <a:off x="436880" y="4107511"/>
            <a:ext cx="5435600" cy="2581651"/>
          </a:xfrm>
          <a:prstGeom prst="rect">
            <a:avLst/>
          </a:prstGeom>
        </p:spPr>
      </p:pic>
      <p:pic>
        <p:nvPicPr>
          <p:cNvPr id="8" name="Picture 7">
            <a:extLst>
              <a:ext uri="{FF2B5EF4-FFF2-40B4-BE49-F238E27FC236}">
                <a16:creationId xmlns:a16="http://schemas.microsoft.com/office/drawing/2014/main" id="{A0CF8F5C-40BF-4E4B-8735-AB777563C11D}"/>
              </a:ext>
            </a:extLst>
          </p:cNvPr>
          <p:cNvPicPr>
            <a:picLocks noChangeAspect="1"/>
          </p:cNvPicPr>
          <p:nvPr/>
        </p:nvPicPr>
        <p:blipFill>
          <a:blip r:embed="rId3"/>
          <a:stretch>
            <a:fillRect/>
          </a:stretch>
        </p:blipFill>
        <p:spPr>
          <a:xfrm>
            <a:off x="111760" y="199317"/>
            <a:ext cx="9916160" cy="3938675"/>
          </a:xfrm>
          <a:prstGeom prst="rect">
            <a:avLst/>
          </a:prstGeom>
        </p:spPr>
      </p:pic>
      <p:pic>
        <p:nvPicPr>
          <p:cNvPr id="6" name="Picture 12" descr="Image result for police victoria">
            <a:extLst>
              <a:ext uri="{FF2B5EF4-FFF2-40B4-BE49-F238E27FC236}">
                <a16:creationId xmlns:a16="http://schemas.microsoft.com/office/drawing/2014/main" id="{D6A3F91B-6CF6-469E-9534-C4C35795B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4077" y="63500"/>
            <a:ext cx="1026161" cy="76962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urved Down 3">
            <a:extLst>
              <a:ext uri="{FF2B5EF4-FFF2-40B4-BE49-F238E27FC236}">
                <a16:creationId xmlns:a16="http://schemas.microsoft.com/office/drawing/2014/main" id="{38CDC2D3-08CE-4016-B25A-E78B4D4A169A}"/>
              </a:ext>
            </a:extLst>
          </p:cNvPr>
          <p:cNvSpPr/>
          <p:nvPr/>
        </p:nvSpPr>
        <p:spPr>
          <a:xfrm rot="3206420">
            <a:off x="6594639" y="3149080"/>
            <a:ext cx="2711120" cy="559840"/>
          </a:xfrm>
          <a:prstGeom prst="curvedDownArrow">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012615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364617" y="4311581"/>
            <a:ext cx="5796048" cy="2339102"/>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sz="1600" dirty="0"/>
              <a:t>Most crimes are occurring in Melbourne LGA (depicted by Green line) in North West police Region.</a:t>
            </a:r>
          </a:p>
          <a:p>
            <a:pPr marL="285750" indent="-285750">
              <a:buFont typeface="Arial" panose="020B0604020202020204" pitchFamily="34" charset="0"/>
              <a:buChar char="•"/>
            </a:pPr>
            <a:r>
              <a:rPr lang="en-AU" sz="1600" dirty="0"/>
              <a:t>The rate per 100,000 population shows a decrease for Melbourne LGA  since 2012.</a:t>
            </a:r>
          </a:p>
          <a:p>
            <a:pPr marL="285750" indent="-285750">
              <a:buFont typeface="Arial" panose="020B0604020202020204" pitchFamily="34" charset="0"/>
              <a:buChar char="•"/>
            </a:pPr>
            <a:r>
              <a:rPr lang="en-AU" sz="1600" dirty="0"/>
              <a:t>This is possibly because of increased policing and higher population density in the city.</a:t>
            </a:r>
          </a:p>
          <a:p>
            <a:pPr marL="285750" indent="-285750">
              <a:buFont typeface="Arial" panose="020B0604020202020204" pitchFamily="34" charset="0"/>
              <a:buChar char="•"/>
            </a:pPr>
            <a:r>
              <a:rPr lang="en-AU" sz="1600" dirty="0"/>
              <a:t>Yarra LGA has a relatively higher crime rate per 100k population.</a:t>
            </a:r>
          </a:p>
        </p:txBody>
      </p:sp>
      <p:pic>
        <p:nvPicPr>
          <p:cNvPr id="5" name="Picture 4">
            <a:extLst>
              <a:ext uri="{FF2B5EF4-FFF2-40B4-BE49-F238E27FC236}">
                <a16:creationId xmlns:a16="http://schemas.microsoft.com/office/drawing/2014/main" id="{94374CF4-88AF-4A39-906D-90F36CCF3419}"/>
              </a:ext>
            </a:extLst>
          </p:cNvPr>
          <p:cNvPicPr>
            <a:picLocks noChangeAspect="1"/>
          </p:cNvPicPr>
          <p:nvPr/>
        </p:nvPicPr>
        <p:blipFill>
          <a:blip r:embed="rId2"/>
          <a:stretch>
            <a:fillRect/>
          </a:stretch>
        </p:blipFill>
        <p:spPr>
          <a:xfrm>
            <a:off x="138023" y="4249549"/>
            <a:ext cx="5140329" cy="2608452"/>
          </a:xfrm>
          <a:prstGeom prst="rect">
            <a:avLst/>
          </a:prstGeom>
        </p:spPr>
      </p:pic>
      <p:pic>
        <p:nvPicPr>
          <p:cNvPr id="6" name="Picture 12" descr="Image result for police victoria">
            <a:extLst>
              <a:ext uri="{FF2B5EF4-FFF2-40B4-BE49-F238E27FC236}">
                <a16:creationId xmlns:a16="http://schemas.microsoft.com/office/drawing/2014/main" id="{473B93C4-9DB9-4DFC-AACC-5801F1B1C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400" y="63500"/>
            <a:ext cx="1046479" cy="784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6120E2D-00C4-4EE5-8DAC-87C8FC26A645}"/>
              </a:ext>
            </a:extLst>
          </p:cNvPr>
          <p:cNvPicPr>
            <a:picLocks noChangeAspect="1"/>
          </p:cNvPicPr>
          <p:nvPr/>
        </p:nvPicPr>
        <p:blipFill>
          <a:blip r:embed="rId4"/>
          <a:stretch>
            <a:fillRect/>
          </a:stretch>
        </p:blipFill>
        <p:spPr>
          <a:xfrm>
            <a:off x="402366" y="118124"/>
            <a:ext cx="9434533" cy="4186048"/>
          </a:xfrm>
          <a:prstGeom prst="rect">
            <a:avLst/>
          </a:prstGeom>
        </p:spPr>
      </p:pic>
      <p:sp>
        <p:nvSpPr>
          <p:cNvPr id="4" name="Arrow: Curved Down 3">
            <a:extLst>
              <a:ext uri="{FF2B5EF4-FFF2-40B4-BE49-F238E27FC236}">
                <a16:creationId xmlns:a16="http://schemas.microsoft.com/office/drawing/2014/main" id="{3FD0276C-DE6F-40C0-A4BB-7E8E350E8032}"/>
              </a:ext>
            </a:extLst>
          </p:cNvPr>
          <p:cNvSpPr/>
          <p:nvPr/>
        </p:nvSpPr>
        <p:spPr>
          <a:xfrm rot="16044381" flipV="1">
            <a:off x="5748921" y="2620580"/>
            <a:ext cx="3757146" cy="218482"/>
          </a:xfrm>
          <a:prstGeom prst="curvedDownArrow">
            <a:avLst>
              <a:gd name="adj1" fmla="val 50000"/>
              <a:gd name="adj2" fmla="val 50000"/>
              <a:gd name="adj3" fmla="val 2095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Tree>
    <p:extLst>
      <p:ext uri="{BB962C8B-B14F-4D97-AF65-F5344CB8AC3E}">
        <p14:creationId xmlns:p14="http://schemas.microsoft.com/office/powerpoint/2010/main" val="384437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388776" y="4257287"/>
            <a:ext cx="5554823" cy="2031325"/>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Most Residential crimes are happening inside Homes.</a:t>
            </a:r>
          </a:p>
          <a:p>
            <a:pPr marL="285750" indent="-285750">
              <a:buFont typeface="Arial" panose="020B0604020202020204" pitchFamily="34" charset="0"/>
              <a:buChar char="•"/>
            </a:pPr>
            <a:r>
              <a:rPr lang="en-AU" dirty="0"/>
              <a:t>Streets are where most of the community crimes are occurring.</a:t>
            </a:r>
          </a:p>
          <a:p>
            <a:pPr marL="285750" indent="-285750">
              <a:buFont typeface="Arial" panose="020B0604020202020204" pitchFamily="34" charset="0"/>
              <a:buChar char="•"/>
            </a:pPr>
            <a:r>
              <a:rPr lang="en-AU" dirty="0"/>
              <a:t>Crimes in other locations are mostly in the Retail setting</a:t>
            </a:r>
          </a:p>
        </p:txBody>
      </p:sp>
      <p:pic>
        <p:nvPicPr>
          <p:cNvPr id="9" name="Picture 8">
            <a:extLst>
              <a:ext uri="{FF2B5EF4-FFF2-40B4-BE49-F238E27FC236}">
                <a16:creationId xmlns:a16="http://schemas.microsoft.com/office/drawing/2014/main" id="{E80ACBEC-0004-4101-AE17-D65D30345395}"/>
              </a:ext>
            </a:extLst>
          </p:cNvPr>
          <p:cNvPicPr>
            <a:picLocks noChangeAspect="1"/>
          </p:cNvPicPr>
          <p:nvPr/>
        </p:nvPicPr>
        <p:blipFill>
          <a:blip r:embed="rId2"/>
          <a:stretch>
            <a:fillRect/>
          </a:stretch>
        </p:blipFill>
        <p:spPr>
          <a:xfrm>
            <a:off x="6664350" y="4722145"/>
            <a:ext cx="4563057" cy="2135855"/>
          </a:xfrm>
          <a:prstGeom prst="rect">
            <a:avLst/>
          </a:prstGeom>
        </p:spPr>
      </p:pic>
      <p:pic>
        <p:nvPicPr>
          <p:cNvPr id="11" name="Picture 10">
            <a:extLst>
              <a:ext uri="{FF2B5EF4-FFF2-40B4-BE49-F238E27FC236}">
                <a16:creationId xmlns:a16="http://schemas.microsoft.com/office/drawing/2014/main" id="{B87BBD8E-91B1-4882-89B3-80EF5E355DCA}"/>
              </a:ext>
            </a:extLst>
          </p:cNvPr>
          <p:cNvPicPr>
            <a:picLocks noChangeAspect="1"/>
          </p:cNvPicPr>
          <p:nvPr/>
        </p:nvPicPr>
        <p:blipFill>
          <a:blip r:embed="rId3"/>
          <a:stretch>
            <a:fillRect/>
          </a:stretch>
        </p:blipFill>
        <p:spPr>
          <a:xfrm>
            <a:off x="6707406" y="2641600"/>
            <a:ext cx="4346674" cy="2145058"/>
          </a:xfrm>
          <a:prstGeom prst="rect">
            <a:avLst/>
          </a:prstGeom>
        </p:spPr>
      </p:pic>
      <p:pic>
        <p:nvPicPr>
          <p:cNvPr id="13" name="Picture 12">
            <a:extLst>
              <a:ext uri="{FF2B5EF4-FFF2-40B4-BE49-F238E27FC236}">
                <a16:creationId xmlns:a16="http://schemas.microsoft.com/office/drawing/2014/main" id="{94C01156-D892-4B24-A908-A8D24E2C0872}"/>
              </a:ext>
            </a:extLst>
          </p:cNvPr>
          <p:cNvPicPr>
            <a:picLocks noChangeAspect="1"/>
          </p:cNvPicPr>
          <p:nvPr/>
        </p:nvPicPr>
        <p:blipFill>
          <a:blip r:embed="rId4"/>
          <a:stretch>
            <a:fillRect/>
          </a:stretch>
        </p:blipFill>
        <p:spPr>
          <a:xfrm>
            <a:off x="6837680" y="264426"/>
            <a:ext cx="4216399" cy="2377174"/>
          </a:xfrm>
          <a:prstGeom prst="rect">
            <a:avLst/>
          </a:prstGeom>
        </p:spPr>
      </p:pic>
      <p:pic>
        <p:nvPicPr>
          <p:cNvPr id="19" name="Picture 18">
            <a:extLst>
              <a:ext uri="{FF2B5EF4-FFF2-40B4-BE49-F238E27FC236}">
                <a16:creationId xmlns:a16="http://schemas.microsoft.com/office/drawing/2014/main" id="{865612CF-FA22-4E5D-BC37-CA706F422168}"/>
              </a:ext>
            </a:extLst>
          </p:cNvPr>
          <p:cNvPicPr>
            <a:picLocks noChangeAspect="1"/>
          </p:cNvPicPr>
          <p:nvPr/>
        </p:nvPicPr>
        <p:blipFill>
          <a:blip r:embed="rId5"/>
          <a:stretch>
            <a:fillRect/>
          </a:stretch>
        </p:blipFill>
        <p:spPr>
          <a:xfrm>
            <a:off x="288398" y="229506"/>
            <a:ext cx="6041282" cy="3829365"/>
          </a:xfrm>
          <a:prstGeom prst="rect">
            <a:avLst/>
          </a:prstGeom>
        </p:spPr>
      </p:pic>
      <p:sp>
        <p:nvSpPr>
          <p:cNvPr id="15" name="Arrow: Right 14">
            <a:extLst>
              <a:ext uri="{FF2B5EF4-FFF2-40B4-BE49-F238E27FC236}">
                <a16:creationId xmlns:a16="http://schemas.microsoft.com/office/drawing/2014/main" id="{D9C84DEC-BEF5-409F-BD46-69F124A4D099}"/>
              </a:ext>
            </a:extLst>
          </p:cNvPr>
          <p:cNvSpPr/>
          <p:nvPr/>
        </p:nvSpPr>
        <p:spPr>
          <a:xfrm rot="20711563">
            <a:off x="5796382" y="2224020"/>
            <a:ext cx="1281875" cy="221816"/>
          </a:xfrm>
          <a:prstGeom prst="rightArrow">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CE5A12B6-F782-4108-A5F7-2B8C0F78B93C}"/>
              </a:ext>
            </a:extLst>
          </p:cNvPr>
          <p:cNvSpPr/>
          <p:nvPr/>
        </p:nvSpPr>
        <p:spPr>
          <a:xfrm rot="856788">
            <a:off x="5794953" y="3242595"/>
            <a:ext cx="1056022" cy="204738"/>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Right 16">
            <a:extLst>
              <a:ext uri="{FF2B5EF4-FFF2-40B4-BE49-F238E27FC236}">
                <a16:creationId xmlns:a16="http://schemas.microsoft.com/office/drawing/2014/main" id="{ABAD482B-053A-4B14-9161-BA62CB74CE51}"/>
              </a:ext>
            </a:extLst>
          </p:cNvPr>
          <p:cNvSpPr/>
          <p:nvPr/>
        </p:nvSpPr>
        <p:spPr>
          <a:xfrm rot="2871497">
            <a:off x="5459916" y="4065275"/>
            <a:ext cx="1884724" cy="25793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yellow, black&#10;&#10;Description automatically generated">
            <a:extLst>
              <a:ext uri="{FF2B5EF4-FFF2-40B4-BE49-F238E27FC236}">
                <a16:creationId xmlns:a16="http://schemas.microsoft.com/office/drawing/2014/main" id="{3D0A81D2-DA10-4073-8A87-3CF6C5799DE8}"/>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186041" y="65381"/>
            <a:ext cx="882313" cy="481845"/>
          </a:xfrm>
          <a:prstGeom prst="rect">
            <a:avLst/>
          </a:prstGeom>
        </p:spPr>
      </p:pic>
      <p:pic>
        <p:nvPicPr>
          <p:cNvPr id="22" name="Picture 21">
            <a:extLst>
              <a:ext uri="{FF2B5EF4-FFF2-40B4-BE49-F238E27FC236}">
                <a16:creationId xmlns:a16="http://schemas.microsoft.com/office/drawing/2014/main" id="{4CF0232B-A015-479C-9959-095083430312}"/>
              </a:ext>
            </a:extLst>
          </p:cNvPr>
          <p:cNvPicPr>
            <a:picLocks noChangeAspect="1"/>
          </p:cNvPicPr>
          <p:nvPr/>
        </p:nvPicPr>
        <p:blipFill>
          <a:blip r:embed="rId8">
            <a:alphaModFix amt="35000"/>
          </a:blip>
          <a:stretch>
            <a:fillRect/>
          </a:stretch>
        </p:blipFill>
        <p:spPr>
          <a:xfrm>
            <a:off x="7461199" y="547226"/>
            <a:ext cx="3318561" cy="1901510"/>
          </a:xfrm>
          <a:prstGeom prst="rect">
            <a:avLst/>
          </a:prstGeom>
        </p:spPr>
      </p:pic>
      <p:pic>
        <p:nvPicPr>
          <p:cNvPr id="24" name="Picture 23">
            <a:extLst>
              <a:ext uri="{FF2B5EF4-FFF2-40B4-BE49-F238E27FC236}">
                <a16:creationId xmlns:a16="http://schemas.microsoft.com/office/drawing/2014/main" id="{C765CE02-85FC-4754-80E3-B9CA93C40FF8}"/>
              </a:ext>
            </a:extLst>
          </p:cNvPr>
          <p:cNvPicPr>
            <a:picLocks noChangeAspect="1"/>
          </p:cNvPicPr>
          <p:nvPr/>
        </p:nvPicPr>
        <p:blipFill>
          <a:blip r:embed="rId9">
            <a:alphaModFix amt="20000"/>
          </a:blip>
          <a:stretch>
            <a:fillRect/>
          </a:stretch>
        </p:blipFill>
        <p:spPr>
          <a:xfrm>
            <a:off x="7507924" y="2874694"/>
            <a:ext cx="3353116" cy="1654587"/>
          </a:xfrm>
          <a:prstGeom prst="rect">
            <a:avLst/>
          </a:prstGeom>
        </p:spPr>
      </p:pic>
      <p:pic>
        <p:nvPicPr>
          <p:cNvPr id="28" name="Picture 27">
            <a:extLst>
              <a:ext uri="{FF2B5EF4-FFF2-40B4-BE49-F238E27FC236}">
                <a16:creationId xmlns:a16="http://schemas.microsoft.com/office/drawing/2014/main" id="{403BD742-514B-4685-84C2-F5994CDA5C34}"/>
              </a:ext>
            </a:extLst>
          </p:cNvPr>
          <p:cNvPicPr>
            <a:picLocks noChangeAspect="1"/>
          </p:cNvPicPr>
          <p:nvPr/>
        </p:nvPicPr>
        <p:blipFill>
          <a:blip r:embed="rId10">
            <a:alphaModFix amt="20000"/>
          </a:blip>
          <a:stretch>
            <a:fillRect/>
          </a:stretch>
        </p:blipFill>
        <p:spPr>
          <a:xfrm>
            <a:off x="7507924" y="4913666"/>
            <a:ext cx="3399841" cy="1752812"/>
          </a:xfrm>
          <a:prstGeom prst="rect">
            <a:avLst/>
          </a:prstGeom>
        </p:spPr>
      </p:pic>
    </p:spTree>
    <p:extLst>
      <p:ext uri="{BB962C8B-B14F-4D97-AF65-F5344CB8AC3E}">
        <p14:creationId xmlns:p14="http://schemas.microsoft.com/office/powerpoint/2010/main" val="126553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 name="Rectangle 12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31">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a:t>What type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123" name="Picture 2" descr="Image result for nightimepic of victoria australia">
            <a:extLst>
              <a:ext uri="{FF2B5EF4-FFF2-40B4-BE49-F238E27FC236}">
                <a16:creationId xmlns:a16="http://schemas.microsoft.com/office/drawing/2014/main" id="{E828EFA7-7338-49B4-ADE7-B0B3F03FE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7" r="27915" b="2"/>
          <a:stretch/>
        </p:blipFill>
        <p:spPr bwMode="auto">
          <a:xfrm>
            <a:off x="20"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See the source image">
            <a:extLst>
              <a:ext uri="{FF2B5EF4-FFF2-40B4-BE49-F238E27FC236}">
                <a16:creationId xmlns:a16="http://schemas.microsoft.com/office/drawing/2014/main" id="{A998C3A5-B07A-46F7-A3E9-9CEA79931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29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646980" y="1089898"/>
            <a:ext cx="9920377" cy="4678204"/>
          </a:xfrm>
          <a:prstGeom prst="rect">
            <a:avLst/>
          </a:prstGeom>
          <a:noFill/>
        </p:spPr>
        <p:txBody>
          <a:bodyPr wrap="square">
            <a:spAutoFit/>
          </a:bodyPr>
          <a:lstStyle/>
          <a:p>
            <a:r>
              <a:rPr lang="en-US" sz="4000" b="1" i="0" dirty="0">
                <a:effectLst/>
                <a:latin typeface="Slack-Lato"/>
              </a:rPr>
              <a:t>WHAT IS </a:t>
            </a:r>
            <a:r>
              <a:rPr lang="en-AU" sz="4000" b="1" dirty="0"/>
              <a:t>CRIMINAL INCIDENTS?</a:t>
            </a:r>
            <a:endParaRPr lang="en-US" sz="4000" b="1" i="0" dirty="0">
              <a:effectLst/>
              <a:latin typeface="Slack-Lato"/>
            </a:endParaRPr>
          </a:p>
          <a:p>
            <a:pPr algn="l"/>
            <a:endParaRPr lang="en-US" b="1" i="0" dirty="0">
              <a:effectLst/>
              <a:latin typeface="Slack-Lato"/>
            </a:endParaRPr>
          </a:p>
          <a:p>
            <a:pPr algn="l"/>
            <a:r>
              <a:rPr lang="en-US" sz="2400" b="1" i="0" dirty="0">
                <a:effectLst/>
                <a:latin typeface="Slack-Lato"/>
              </a:rPr>
              <a:t>A recorded criminal incident is a criminal event that may include one or more offences, alleged offenders and/or victims, and that is recorded on a single date and at one location. </a:t>
            </a:r>
          </a:p>
          <a:p>
            <a:pPr algn="l"/>
            <a:endParaRPr lang="en-US" sz="2400" b="1" dirty="0">
              <a:latin typeface="Slack-Lato"/>
            </a:endParaRPr>
          </a:p>
          <a:p>
            <a:pPr algn="l"/>
            <a:r>
              <a:rPr lang="en-US" sz="2400" b="1" i="0" dirty="0">
                <a:effectLst/>
                <a:latin typeface="Slack-Lato"/>
              </a:rPr>
              <a:t>The criminal incident count is designed to represent the broad event that occurs as a more representative measure of instances of crime, rather than using the bulk number of offences that Victoria Police members record within one incident.</a:t>
            </a:r>
          </a:p>
          <a:p>
            <a:pPr algn="l"/>
            <a:endParaRPr lang="en-US" sz="2400" b="1" i="0" dirty="0">
              <a:effectLst/>
              <a:latin typeface="Slack-Lato"/>
            </a:endParaRPr>
          </a:p>
          <a:p>
            <a:pPr algn="l"/>
            <a:r>
              <a:rPr lang="en-US" sz="2400" b="1" i="0" dirty="0">
                <a:effectLst/>
                <a:latin typeface="Slack-Lato"/>
              </a:rPr>
              <a:t>Consequently, there's could be many offences in one criminal incident.</a:t>
            </a:r>
          </a:p>
        </p:txBody>
      </p:sp>
      <p:pic>
        <p:nvPicPr>
          <p:cNvPr id="5" name="Picture 4">
            <a:extLst>
              <a:ext uri="{FF2B5EF4-FFF2-40B4-BE49-F238E27FC236}">
                <a16:creationId xmlns:a16="http://schemas.microsoft.com/office/drawing/2014/main" id="{9CC1F64E-ADF1-4B16-8613-2FE6F80DBEB2}"/>
              </a:ext>
            </a:extLst>
          </p:cNvPr>
          <p:cNvPicPr>
            <a:picLocks noChangeAspect="1"/>
          </p:cNvPicPr>
          <p:nvPr/>
        </p:nvPicPr>
        <p:blipFill>
          <a:blip r:embed="rId2">
            <a:alphaModFix amt="50000"/>
          </a:blip>
          <a:stretch>
            <a:fillRect/>
          </a:stretch>
        </p:blipFill>
        <p:spPr>
          <a:xfrm>
            <a:off x="114251" y="30926"/>
            <a:ext cx="10591129" cy="6658125"/>
          </a:xfrm>
          <a:prstGeom prst="rect">
            <a:avLst/>
          </a:prstGeom>
        </p:spPr>
      </p:pic>
    </p:spTree>
    <p:extLst>
      <p:ext uri="{BB962C8B-B14F-4D97-AF65-F5344CB8AC3E}">
        <p14:creationId xmlns:p14="http://schemas.microsoft.com/office/powerpoint/2010/main" val="1466647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B0E3C41-9B35-438A-8DA9-85ACA409F782}"/>
              </a:ext>
            </a:extLst>
          </p:cNvPr>
          <p:cNvPicPr>
            <a:picLocks noChangeAspect="1"/>
          </p:cNvPicPr>
          <p:nvPr/>
        </p:nvPicPr>
        <p:blipFill>
          <a:blip r:embed="rId2"/>
          <a:stretch>
            <a:fillRect/>
          </a:stretch>
        </p:blipFill>
        <p:spPr>
          <a:xfrm>
            <a:off x="123645" y="60960"/>
            <a:ext cx="9994259" cy="4295419"/>
          </a:xfrm>
          <a:prstGeom prst="rect">
            <a:avLst/>
          </a:prstGeom>
        </p:spPr>
      </p:pic>
      <p:sp>
        <p:nvSpPr>
          <p:cNvPr id="4" name="TextBox 3">
            <a:extLst>
              <a:ext uri="{FF2B5EF4-FFF2-40B4-BE49-F238E27FC236}">
                <a16:creationId xmlns:a16="http://schemas.microsoft.com/office/drawing/2014/main" id="{A4561F9E-86A3-4F9E-A31B-230060D3CE3B}"/>
              </a:ext>
            </a:extLst>
          </p:cNvPr>
          <p:cNvSpPr txBox="1"/>
          <p:nvPr/>
        </p:nvSpPr>
        <p:spPr>
          <a:xfrm>
            <a:off x="6410960" y="2631440"/>
            <a:ext cx="4582160" cy="3693319"/>
          </a:xfrm>
          <a:prstGeom prst="rect">
            <a:avLst/>
          </a:prstGeom>
          <a:noFill/>
        </p:spPr>
        <p:txBody>
          <a:bodyPr wrap="square" rtlCol="0">
            <a:spAutoFit/>
          </a:bodyPr>
          <a:lstStyle/>
          <a:p>
            <a:r>
              <a:rPr lang="en-AU" b="1" dirty="0"/>
              <a:t>     </a:t>
            </a:r>
          </a:p>
          <a:p>
            <a:r>
              <a:rPr lang="en-AU" b="1" dirty="0"/>
              <a:t>Note: </a:t>
            </a:r>
          </a:p>
          <a:p>
            <a:endParaRPr lang="en-AU" b="1" dirty="0"/>
          </a:p>
          <a:p>
            <a:pPr marL="285750" indent="-285750">
              <a:buFont typeface="Arial" panose="020B0604020202020204" pitchFamily="34" charset="0"/>
              <a:buChar char="•"/>
            </a:pPr>
            <a:r>
              <a:rPr lang="en-AU" b="1" dirty="0"/>
              <a:t>Property and deception offences (Green line) have far exceeded other Victorian offences.</a:t>
            </a:r>
          </a:p>
          <a:p>
            <a:endParaRPr lang="en-AU" b="1" dirty="0"/>
          </a:p>
          <a:p>
            <a:pPr marL="285750" indent="-285750">
              <a:buFont typeface="Arial" panose="020B0604020202020204" pitchFamily="34" charset="0"/>
              <a:buChar char="•"/>
            </a:pPr>
            <a:r>
              <a:rPr lang="en-AU" b="1" dirty="0"/>
              <a:t>The peak in 2016 relates to “Theft” as we will discover in the next slide.</a:t>
            </a:r>
          </a:p>
          <a:p>
            <a:endParaRPr lang="en-AU" b="1" dirty="0"/>
          </a:p>
          <a:p>
            <a:pPr marL="285750" indent="-285750">
              <a:buFont typeface="Arial" panose="020B0604020202020204" pitchFamily="34" charset="0"/>
              <a:buChar char="•"/>
            </a:pPr>
            <a:r>
              <a:rPr lang="en-AU" b="1" dirty="0"/>
              <a:t>The significant drop in Crime in 2020 is mostly due to COVID lockdowns in Victoria.</a:t>
            </a:r>
          </a:p>
        </p:txBody>
      </p:sp>
      <p:pic>
        <p:nvPicPr>
          <p:cNvPr id="5" name="Picture 4" descr="A picture containing text, yellow, black&#10;&#10;Description automatically generated">
            <a:extLst>
              <a:ext uri="{FF2B5EF4-FFF2-40B4-BE49-F238E27FC236}">
                <a16:creationId xmlns:a16="http://schemas.microsoft.com/office/drawing/2014/main" id="{E789D428-E8A9-499E-8766-2F64C7C14C3B}"/>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65381"/>
            <a:ext cx="903508" cy="493420"/>
          </a:xfrm>
          <a:prstGeom prst="rect">
            <a:avLst/>
          </a:prstGeom>
        </p:spPr>
      </p:pic>
      <p:pic>
        <p:nvPicPr>
          <p:cNvPr id="9" name="Picture 8">
            <a:extLst>
              <a:ext uri="{FF2B5EF4-FFF2-40B4-BE49-F238E27FC236}">
                <a16:creationId xmlns:a16="http://schemas.microsoft.com/office/drawing/2014/main" id="{6C19284C-A406-472D-9946-570737B0A728}"/>
              </a:ext>
            </a:extLst>
          </p:cNvPr>
          <p:cNvPicPr>
            <a:picLocks noChangeAspect="1"/>
          </p:cNvPicPr>
          <p:nvPr/>
        </p:nvPicPr>
        <p:blipFill>
          <a:blip r:embed="rId5"/>
          <a:stretch>
            <a:fillRect/>
          </a:stretch>
        </p:blipFill>
        <p:spPr>
          <a:xfrm>
            <a:off x="262837" y="4578662"/>
            <a:ext cx="5640123" cy="2169230"/>
          </a:xfrm>
          <a:prstGeom prst="rect">
            <a:avLst/>
          </a:prstGeom>
        </p:spPr>
      </p:pic>
      <p:sp>
        <p:nvSpPr>
          <p:cNvPr id="14" name="Arrow: Curved Down 13">
            <a:extLst>
              <a:ext uri="{FF2B5EF4-FFF2-40B4-BE49-F238E27FC236}">
                <a16:creationId xmlns:a16="http://schemas.microsoft.com/office/drawing/2014/main" id="{C964FEFB-377D-4C19-8EA3-82594863628F}"/>
              </a:ext>
            </a:extLst>
          </p:cNvPr>
          <p:cNvSpPr/>
          <p:nvPr/>
        </p:nvSpPr>
        <p:spPr>
          <a:xfrm rot="2161775">
            <a:off x="6171514" y="2629461"/>
            <a:ext cx="2305618" cy="368216"/>
          </a:xfrm>
          <a:prstGeom prst="curved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5" name="Arrow: Curved Down 14">
            <a:extLst>
              <a:ext uri="{FF2B5EF4-FFF2-40B4-BE49-F238E27FC236}">
                <a16:creationId xmlns:a16="http://schemas.microsoft.com/office/drawing/2014/main" id="{138D7725-58DE-4B6F-9199-E777F3792A07}"/>
              </a:ext>
            </a:extLst>
          </p:cNvPr>
          <p:cNvSpPr/>
          <p:nvPr/>
        </p:nvSpPr>
        <p:spPr>
          <a:xfrm rot="629724">
            <a:off x="3550515" y="4726499"/>
            <a:ext cx="3318055" cy="542010"/>
          </a:xfrm>
          <a:prstGeom prst="curved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74003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F5260B-0350-4A93-A8F2-F2E510B2E22F}"/>
              </a:ext>
            </a:extLst>
          </p:cNvPr>
          <p:cNvPicPr>
            <a:picLocks noChangeAspect="1"/>
          </p:cNvPicPr>
          <p:nvPr/>
        </p:nvPicPr>
        <p:blipFill>
          <a:blip r:embed="rId2"/>
          <a:stretch>
            <a:fillRect/>
          </a:stretch>
        </p:blipFill>
        <p:spPr>
          <a:xfrm>
            <a:off x="213359" y="1546031"/>
            <a:ext cx="9922678" cy="4843377"/>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5FE0C96B-80A1-4067-BC62-8D5BC2F3B654}"/>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158561"/>
            <a:ext cx="903508" cy="508000"/>
          </a:xfrm>
          <a:prstGeom prst="rect">
            <a:avLst/>
          </a:prstGeom>
        </p:spPr>
      </p:pic>
      <p:sp>
        <p:nvSpPr>
          <p:cNvPr id="7" name="TextBox 6">
            <a:extLst>
              <a:ext uri="{FF2B5EF4-FFF2-40B4-BE49-F238E27FC236}">
                <a16:creationId xmlns:a16="http://schemas.microsoft.com/office/drawing/2014/main" id="{ADA084D5-271D-45BA-90DD-647BBA6F398D}"/>
              </a:ext>
            </a:extLst>
          </p:cNvPr>
          <p:cNvSpPr txBox="1"/>
          <p:nvPr/>
        </p:nvSpPr>
        <p:spPr>
          <a:xfrm>
            <a:off x="393347" y="238828"/>
            <a:ext cx="10513875" cy="1200329"/>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b="1" dirty="0"/>
              <a:t>The peak in 2016 is mostly caused by “Theft”. </a:t>
            </a:r>
          </a:p>
          <a:p>
            <a:pPr marL="285750" indent="-285750">
              <a:buFont typeface="Arial" panose="020B0604020202020204" pitchFamily="34" charset="0"/>
              <a:buChar char="•"/>
            </a:pPr>
            <a:r>
              <a:rPr lang="en-AU" b="1" dirty="0"/>
              <a:t>The Covid lockdowns in 2020-2021 resulted in significantly less thefts but other crimes remained relatively stable.</a:t>
            </a:r>
          </a:p>
        </p:txBody>
      </p:sp>
      <p:pic>
        <p:nvPicPr>
          <p:cNvPr id="20" name="Picture 19">
            <a:extLst>
              <a:ext uri="{FF2B5EF4-FFF2-40B4-BE49-F238E27FC236}">
                <a16:creationId xmlns:a16="http://schemas.microsoft.com/office/drawing/2014/main" id="{21C95204-BC91-4D54-99AB-D007A814AD5F}"/>
              </a:ext>
            </a:extLst>
          </p:cNvPr>
          <p:cNvPicPr>
            <a:picLocks noChangeAspect="1"/>
          </p:cNvPicPr>
          <p:nvPr/>
        </p:nvPicPr>
        <p:blipFill>
          <a:blip r:embed="rId5"/>
          <a:stretch>
            <a:fillRect/>
          </a:stretch>
        </p:blipFill>
        <p:spPr>
          <a:xfrm>
            <a:off x="7539487" y="4333899"/>
            <a:ext cx="4528868" cy="2389517"/>
          </a:xfrm>
          <a:prstGeom prst="rect">
            <a:avLst/>
          </a:prstGeom>
        </p:spPr>
      </p:pic>
      <p:sp>
        <p:nvSpPr>
          <p:cNvPr id="16" name="Arrow: Curved Right 15">
            <a:extLst>
              <a:ext uri="{FF2B5EF4-FFF2-40B4-BE49-F238E27FC236}">
                <a16:creationId xmlns:a16="http://schemas.microsoft.com/office/drawing/2014/main" id="{F3C31DEE-AB88-4C07-939B-97FF43E0922B}"/>
              </a:ext>
            </a:extLst>
          </p:cNvPr>
          <p:cNvSpPr/>
          <p:nvPr/>
        </p:nvSpPr>
        <p:spPr>
          <a:xfrm rot="18834171">
            <a:off x="6814219" y="2475047"/>
            <a:ext cx="579464" cy="2985344"/>
          </a:xfrm>
          <a:prstGeom prst="curved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0616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fontScale="90000"/>
          </a:bodyPr>
          <a:lstStyle/>
          <a:p>
            <a:r>
              <a:rPr lang="en-AU" sz="4100" dirty="0"/>
              <a:t>What about the other more serious types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7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309F76-8806-40D7-A3F9-CED282CFE2DC}"/>
              </a:ext>
            </a:extLst>
          </p:cNvPr>
          <p:cNvPicPr>
            <a:picLocks noChangeAspect="1"/>
          </p:cNvPicPr>
          <p:nvPr/>
        </p:nvPicPr>
        <p:blipFill>
          <a:blip r:embed="rId2"/>
          <a:stretch>
            <a:fillRect/>
          </a:stretch>
        </p:blipFill>
        <p:spPr>
          <a:xfrm>
            <a:off x="6225208" y="659257"/>
            <a:ext cx="5783910" cy="2432558"/>
          </a:xfrm>
          <a:prstGeom prst="rect">
            <a:avLst/>
          </a:prstGeom>
        </p:spPr>
      </p:pic>
      <p:pic>
        <p:nvPicPr>
          <p:cNvPr id="16" name="Picture 15">
            <a:extLst>
              <a:ext uri="{FF2B5EF4-FFF2-40B4-BE49-F238E27FC236}">
                <a16:creationId xmlns:a16="http://schemas.microsoft.com/office/drawing/2014/main" id="{A1E9D285-643B-44C3-B274-C6B2ECD7DA68}"/>
              </a:ext>
            </a:extLst>
          </p:cNvPr>
          <p:cNvPicPr>
            <a:picLocks noChangeAspect="1"/>
          </p:cNvPicPr>
          <p:nvPr/>
        </p:nvPicPr>
        <p:blipFill>
          <a:blip r:embed="rId3"/>
          <a:stretch>
            <a:fillRect/>
          </a:stretch>
        </p:blipFill>
        <p:spPr>
          <a:xfrm>
            <a:off x="6415378" y="3857625"/>
            <a:ext cx="5411524" cy="2800350"/>
          </a:xfrm>
          <a:prstGeom prst="rect">
            <a:avLst/>
          </a:prstGeom>
        </p:spPr>
      </p:pic>
      <p:pic>
        <p:nvPicPr>
          <p:cNvPr id="24" name="Picture 23">
            <a:extLst>
              <a:ext uri="{FF2B5EF4-FFF2-40B4-BE49-F238E27FC236}">
                <a16:creationId xmlns:a16="http://schemas.microsoft.com/office/drawing/2014/main" id="{2D479133-32E9-4D91-8E79-155370E4186C}"/>
              </a:ext>
            </a:extLst>
          </p:cNvPr>
          <p:cNvPicPr>
            <a:picLocks noChangeAspect="1"/>
          </p:cNvPicPr>
          <p:nvPr/>
        </p:nvPicPr>
        <p:blipFill>
          <a:blip r:embed="rId4"/>
          <a:stretch>
            <a:fillRect/>
          </a:stretch>
        </p:blipFill>
        <p:spPr>
          <a:xfrm>
            <a:off x="61692" y="3766185"/>
            <a:ext cx="5988587" cy="2527879"/>
          </a:xfrm>
          <a:prstGeom prst="rect">
            <a:avLst/>
          </a:prstGeom>
        </p:spPr>
      </p:pic>
      <p:sp>
        <p:nvSpPr>
          <p:cNvPr id="46" name="Rectangle 42">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353A58-7558-44DD-9DA7-DF16E223D71E}"/>
              </a:ext>
            </a:extLst>
          </p:cNvPr>
          <p:cNvPicPr>
            <a:picLocks noChangeAspect="1"/>
          </p:cNvPicPr>
          <p:nvPr/>
        </p:nvPicPr>
        <p:blipFill>
          <a:blip r:embed="rId5"/>
          <a:stretch>
            <a:fillRect/>
          </a:stretch>
        </p:blipFill>
        <p:spPr>
          <a:xfrm>
            <a:off x="30847" y="386786"/>
            <a:ext cx="5988587" cy="2432558"/>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4660DB49-181E-4317-A841-5050073C82A7}"/>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550769" y="113792"/>
            <a:ext cx="610383" cy="343190"/>
          </a:xfrm>
          <a:prstGeom prst="rect">
            <a:avLst/>
          </a:prstGeom>
        </p:spPr>
      </p:pic>
    </p:spTree>
    <p:extLst>
      <p:ext uri="{BB962C8B-B14F-4D97-AF65-F5344CB8AC3E}">
        <p14:creationId xmlns:p14="http://schemas.microsoft.com/office/powerpoint/2010/main" val="195955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dirty="0"/>
              <a:t>Where do these Offences occur</a:t>
            </a:r>
            <a:r>
              <a:rPr lang="en-AU" sz="4100" dirty="0"/>
              <a:t>?</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1882" y="156706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8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1043796" y="873760"/>
            <a:ext cx="9856350" cy="4708981"/>
          </a:xfrm>
          <a:prstGeom prst="rect">
            <a:avLst/>
          </a:prstGeom>
          <a:noFill/>
        </p:spPr>
        <p:txBody>
          <a:bodyPr wrap="square">
            <a:spAutoFit/>
          </a:bodyPr>
          <a:lstStyle/>
          <a:p>
            <a:r>
              <a:rPr lang="en-US" sz="4000" b="1" i="0" dirty="0">
                <a:effectLst/>
                <a:latin typeface="Slack-Lato"/>
              </a:rPr>
              <a:t>WHAT IS A </a:t>
            </a:r>
            <a:r>
              <a:rPr lang="en-AU" sz="4000" b="1" dirty="0">
                <a:latin typeface="Slack-Lato"/>
              </a:rPr>
              <a:t>POLICE REGION</a:t>
            </a:r>
            <a:r>
              <a:rPr lang="en-AU" sz="4000" b="1" dirty="0"/>
              <a:t>?</a:t>
            </a:r>
            <a:endParaRPr lang="en-US" sz="4000" b="1" i="0" dirty="0">
              <a:effectLst/>
              <a:latin typeface="Slack-Lato"/>
            </a:endParaRPr>
          </a:p>
          <a:p>
            <a:pPr algn="l"/>
            <a:endParaRPr lang="en-US" sz="2000" b="1" i="0" dirty="0">
              <a:effectLst/>
              <a:latin typeface="Slack-Lato"/>
            </a:endParaRPr>
          </a:p>
          <a:p>
            <a:pPr algn="l"/>
            <a:r>
              <a:rPr lang="en-US" sz="2000" dirty="0">
                <a:latin typeface="Slack-Lato"/>
              </a:rPr>
              <a:t>L</a:t>
            </a:r>
            <a:r>
              <a:rPr lang="en-US" sz="2000" b="0" i="0" dirty="0">
                <a:effectLst/>
                <a:latin typeface="Slack-Lato"/>
              </a:rPr>
              <a:t>ocal government areas (LGAs) in Victoria, are sorted into five wider POLICE regions.  </a:t>
            </a:r>
          </a:p>
          <a:p>
            <a:pPr algn="l"/>
            <a:endParaRPr lang="en-US" sz="2000" dirty="0">
              <a:latin typeface="Slack-Lato"/>
            </a:endParaRPr>
          </a:p>
          <a:p>
            <a:pPr algn="l"/>
            <a:r>
              <a:rPr lang="en-US" sz="2000" b="0" i="0" dirty="0">
                <a:effectLst/>
                <a:latin typeface="Slack-Lato"/>
              </a:rPr>
              <a:t>LGA’s are also referred to as municipalities, the 79 Victorian LGAs are classified as cities (34), shires (38), rural cities (6) and boroughs (1). In general, an urban or suburban LGA is called a city and is governed by a City Council, while a rural LGA covering a larger rural area is usually called a shire and is governed by a Shire Council. </a:t>
            </a:r>
          </a:p>
          <a:p>
            <a:pPr algn="l"/>
            <a:endParaRPr lang="en-US" sz="2000" dirty="0">
              <a:latin typeface="Slack-Lato"/>
            </a:endParaRPr>
          </a:p>
          <a:p>
            <a:pPr algn="l"/>
            <a:r>
              <a:rPr lang="en-US" sz="2000" b="0" i="0" dirty="0">
                <a:effectLst/>
                <a:latin typeface="Slack-Lato"/>
              </a:rPr>
              <a:t>Local councils have the same administrative functions and similar political structures, regardless of their classification. </a:t>
            </a:r>
          </a:p>
          <a:p>
            <a:pPr algn="l"/>
            <a:endParaRPr lang="en-US" sz="2000" dirty="0">
              <a:latin typeface="Slack-Lato"/>
            </a:endParaRPr>
          </a:p>
          <a:p>
            <a:r>
              <a:rPr lang="en-US" sz="2000" b="0" i="0" dirty="0">
                <a:effectLst/>
                <a:latin typeface="Slack-Lato"/>
              </a:rPr>
              <a:t>In the following slides, the sorting of LGAs into five wider POLICE regions is for presentation purposes and has no legal or administrative significance</a:t>
            </a:r>
            <a:r>
              <a:rPr lang="en-US" sz="2000" dirty="0">
                <a:latin typeface="Slack-Lato"/>
              </a:rPr>
              <a:t>.</a:t>
            </a:r>
            <a:endParaRPr lang="en-US" sz="2000" b="0" i="0" dirty="0">
              <a:effectLst/>
              <a:latin typeface="Slack-Lato"/>
            </a:endParaRPr>
          </a:p>
        </p:txBody>
      </p:sp>
      <p:pic>
        <p:nvPicPr>
          <p:cNvPr id="4" name="Picture 3">
            <a:extLst>
              <a:ext uri="{FF2B5EF4-FFF2-40B4-BE49-F238E27FC236}">
                <a16:creationId xmlns:a16="http://schemas.microsoft.com/office/drawing/2014/main" id="{51D5A01E-D52D-45CC-A003-CA2DD868D1B6}"/>
              </a:ext>
            </a:extLst>
          </p:cNvPr>
          <p:cNvPicPr>
            <a:picLocks noChangeAspect="1"/>
          </p:cNvPicPr>
          <p:nvPr/>
        </p:nvPicPr>
        <p:blipFill>
          <a:blip r:embed="rId2">
            <a:alphaModFix amt="35000"/>
          </a:blip>
          <a:stretch>
            <a:fillRect/>
          </a:stretch>
        </p:blipFill>
        <p:spPr>
          <a:xfrm>
            <a:off x="198407" y="873760"/>
            <a:ext cx="10636369" cy="5110480"/>
          </a:xfrm>
          <a:prstGeom prst="rect">
            <a:avLst/>
          </a:prstGeom>
        </p:spPr>
      </p:pic>
      <p:pic>
        <p:nvPicPr>
          <p:cNvPr id="7" name="Picture 12" descr="Image result for police victoria">
            <a:extLst>
              <a:ext uri="{FF2B5EF4-FFF2-40B4-BE49-F238E27FC236}">
                <a16:creationId xmlns:a16="http://schemas.microsoft.com/office/drawing/2014/main" id="{7D6EACEA-80FF-4360-BD3B-D217E5A6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347" y="125730"/>
            <a:ext cx="997373" cy="74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30703"/>
      </p:ext>
    </p:extLst>
  </p:cSld>
  <p:clrMapOvr>
    <a:masterClrMapping/>
  </p:clrMapOvr>
</p:sld>
</file>

<file path=ppt/theme/theme1.xml><?xml version="1.0" encoding="utf-8"?>
<a:theme xmlns:a="http://schemas.openxmlformats.org/drawingml/2006/main" name="BohemianVTI">
  <a:themeElements>
    <a:clrScheme name="AnalogousFromRegularSeedLeftStep">
      <a:dk1>
        <a:srgbClr val="000000"/>
      </a:dk1>
      <a:lt1>
        <a:srgbClr val="FFFFFF"/>
      </a:lt1>
      <a:dk2>
        <a:srgbClr val="312B1C"/>
      </a:dk2>
      <a:lt2>
        <a:srgbClr val="F0F2F3"/>
      </a:lt2>
      <a:accent1>
        <a:srgbClr val="E78029"/>
      </a:accent1>
      <a:accent2>
        <a:srgbClr val="D51F17"/>
      </a:accent2>
      <a:accent3>
        <a:srgbClr val="E72971"/>
      </a:accent3>
      <a:accent4>
        <a:srgbClr val="D517AE"/>
      </a:accent4>
      <a:accent5>
        <a:srgbClr val="BF29E7"/>
      </a:accent5>
      <a:accent6>
        <a:srgbClr val="6D2DD9"/>
      </a:accent6>
      <a:hlink>
        <a:srgbClr val="3F85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6088</TotalTime>
  <Words>491</Words>
  <Application>Microsoft Office PowerPoint</Application>
  <PresentationFormat>Widescreen</PresentationFormat>
  <Paragraphs>50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Modern Love</vt:lpstr>
      <vt:lpstr>Slack-Lato</vt:lpstr>
      <vt:lpstr>BohemianVTI</vt:lpstr>
      <vt:lpstr>Crime in Victoria</vt:lpstr>
      <vt:lpstr>What type of Offences?</vt:lpstr>
      <vt:lpstr>PowerPoint Presentation</vt:lpstr>
      <vt:lpstr>PowerPoint Presentation</vt:lpstr>
      <vt:lpstr>PowerPoint Presentation</vt:lpstr>
      <vt:lpstr>What about the other more serious types of Offences?</vt:lpstr>
      <vt:lpstr>PowerPoint Presentation</vt:lpstr>
      <vt:lpstr>Where do these Offences occur?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Victoria</dc:title>
  <dc:creator>Antoinette Boyle</dc:creator>
  <cp:lastModifiedBy>Antoinette Boyle</cp:lastModifiedBy>
  <cp:revision>37</cp:revision>
  <dcterms:created xsi:type="dcterms:W3CDTF">2021-12-24T09:23:04Z</dcterms:created>
  <dcterms:modified xsi:type="dcterms:W3CDTF">2021-12-29T11:16:22Z</dcterms:modified>
</cp:coreProperties>
</file>